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0" r:id="rId2"/>
    <p:sldId id="329" r:id="rId3"/>
    <p:sldId id="328" r:id="rId4"/>
    <p:sldId id="331" r:id="rId5"/>
    <p:sldId id="335" r:id="rId6"/>
    <p:sldId id="332" r:id="rId7"/>
    <p:sldId id="333" r:id="rId8"/>
    <p:sldId id="337" r:id="rId9"/>
    <p:sldId id="334" r:id="rId10"/>
    <p:sldId id="336" r:id="rId11"/>
    <p:sldId id="339" r:id="rId12"/>
    <p:sldId id="338" r:id="rId13"/>
    <p:sldId id="340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366CC"/>
    <a:srgbClr val="3399FF"/>
    <a:srgbClr val="FFCC00"/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119" autoAdjust="0"/>
  </p:normalViewPr>
  <p:slideViewPr>
    <p:cSldViewPr>
      <p:cViewPr>
        <p:scale>
          <a:sx n="55" d="100"/>
          <a:sy n="55" d="100"/>
        </p:scale>
        <p:origin x="-9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BB5A1-AFBC-4850-8275-8DE9D67B4F9B}" type="datetimeFigureOut">
              <a:rPr lang="pt-BR" smtClean="0"/>
              <a:pPr/>
              <a:t>17/11/2012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1C2AC-B409-4531-ACA9-2484672720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6568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D572-6E2F-45F6-AEF1-F82F5C7FB97C}" type="datetimeFigureOut">
              <a:rPr lang="pt-BR" smtClean="0"/>
              <a:pPr/>
              <a:t>17/11/2012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A23D-4C78-41AB-8252-4BBF5561CD1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D572-6E2F-45F6-AEF1-F82F5C7FB97C}" type="datetimeFigureOut">
              <a:rPr lang="pt-BR" smtClean="0"/>
              <a:pPr/>
              <a:t>17/11/2012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A23D-4C78-41AB-8252-4BBF5561CD1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D572-6E2F-45F6-AEF1-F82F5C7FB97C}" type="datetimeFigureOut">
              <a:rPr lang="pt-BR" smtClean="0"/>
              <a:pPr/>
              <a:t>17/11/2012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A23D-4C78-41AB-8252-4BBF5561CD1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D572-6E2F-45F6-AEF1-F82F5C7FB97C}" type="datetimeFigureOut">
              <a:rPr lang="pt-BR" smtClean="0"/>
              <a:pPr/>
              <a:t>17/11/2012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A23D-4C78-41AB-8252-4BBF5561CD1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D572-6E2F-45F6-AEF1-F82F5C7FB97C}" type="datetimeFigureOut">
              <a:rPr lang="pt-BR" smtClean="0"/>
              <a:pPr/>
              <a:t>17/11/2012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A23D-4C78-41AB-8252-4BBF5561CD1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D572-6E2F-45F6-AEF1-F82F5C7FB97C}" type="datetimeFigureOut">
              <a:rPr lang="pt-BR" smtClean="0"/>
              <a:pPr/>
              <a:t>17/11/2012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A23D-4C78-41AB-8252-4BBF5561CD1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D572-6E2F-45F6-AEF1-F82F5C7FB97C}" type="datetimeFigureOut">
              <a:rPr lang="pt-BR" smtClean="0"/>
              <a:pPr/>
              <a:t>17/11/2012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A23D-4C78-41AB-8252-4BBF5561CD1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D572-6E2F-45F6-AEF1-F82F5C7FB97C}" type="datetimeFigureOut">
              <a:rPr lang="pt-BR" smtClean="0"/>
              <a:pPr/>
              <a:t>17/11/2012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A23D-4C78-41AB-8252-4BBF5561CD1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D572-6E2F-45F6-AEF1-F82F5C7FB97C}" type="datetimeFigureOut">
              <a:rPr lang="pt-BR" smtClean="0"/>
              <a:pPr/>
              <a:t>17/11/2012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A23D-4C78-41AB-8252-4BBF5561CD1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D572-6E2F-45F6-AEF1-F82F5C7FB97C}" type="datetimeFigureOut">
              <a:rPr lang="pt-BR" smtClean="0"/>
              <a:pPr/>
              <a:t>17/11/2012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A23D-4C78-41AB-8252-4BBF5561CD1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4D572-6E2F-45F6-AEF1-F82F5C7FB97C}" type="datetimeFigureOut">
              <a:rPr lang="pt-BR" smtClean="0"/>
              <a:pPr/>
              <a:t>17/11/2012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3A23D-4C78-41AB-8252-4BBF5561CD1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4D572-6E2F-45F6-AEF1-F82F5C7FB97C}" type="datetimeFigureOut">
              <a:rPr lang="pt-BR" smtClean="0"/>
              <a:pPr/>
              <a:t>17/11/2012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3A23D-4C78-41AB-8252-4BBF5561CD1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hyperlink" Target="https://mail.google.com/mail/u/0/?ui=2&amp;ik=da2639cf43&amp;view=att&amp;th=13afb6e7a44948e4&amp;attid=0.2&amp;disp=inline&amp;safe=1&amp;zw" TargetMode="Externa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o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o_Microsoft_Office_Word2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763688" y="1412776"/>
            <a:ext cx="6840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PMAQ</a:t>
            </a:r>
          </a:p>
          <a:p>
            <a:pPr algn="ctr"/>
            <a:endParaRPr lang="pt-BR" sz="32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algn="ctr"/>
            <a:r>
              <a:rPr lang="pt-BR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PROGRAMA NACIONAL DE MELHORIA DO ACESSO E DA QUALIDADE NA ATENÇÃO BÁSICA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0" y="4149080"/>
            <a:ext cx="9144000" cy="93610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t-BR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Fase 3: Avaliação Externa</a:t>
            </a:r>
            <a:endParaRPr lang="pt-BR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6387" name="Picture 3" descr="http://www.culturamix.com/wp-content/uploads/2010/09/fiocruz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3061574" cy="2134020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2195736" y="5445224"/>
            <a:ext cx="5616624" cy="7200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t-BR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FIOCRUZ</a:t>
            </a:r>
            <a:endParaRPr lang="pt-BR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029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C:\Users\Sidney\Downloads\AMARAJI_PSF_DEMARCAÇÃ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653136"/>
            <a:ext cx="3600400" cy="2204864"/>
          </a:xfrm>
          <a:prstGeom prst="rect">
            <a:avLst/>
          </a:prstGeom>
          <a:noFill/>
        </p:spPr>
      </p:pic>
      <p:pic>
        <p:nvPicPr>
          <p:cNvPr id="19458" name="Picture 2" descr="C:\Users\MárciaFausto\Documents\Apresentações\Fotos Amazonas\P7110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624" y="4797152"/>
            <a:ext cx="3384376" cy="2060848"/>
          </a:xfrm>
          <a:prstGeom prst="rect">
            <a:avLst/>
          </a:prstGeom>
          <a:noFill/>
        </p:spPr>
      </p:pic>
      <p:pic>
        <p:nvPicPr>
          <p:cNvPr id="11" name="Picture 2" descr="C:\tablets\3\IMG_20120720_143148.jpg"/>
          <p:cNvPicPr>
            <a:picLocks noChangeAspect="1" noChangeArrowheads="1"/>
          </p:cNvPicPr>
          <p:nvPr/>
        </p:nvPicPr>
        <p:blipFill>
          <a:blip r:embed="rId4" cstate="print"/>
          <a:srcRect l="15948" t="10635" b="12263"/>
          <a:stretch>
            <a:fillRect/>
          </a:stretch>
        </p:blipFill>
        <p:spPr bwMode="auto">
          <a:xfrm>
            <a:off x="4499992" y="3068960"/>
            <a:ext cx="3312368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AutoShape 4" descr="DSC01242.JPG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 r="11224" b="12245"/>
          <a:stretch>
            <a:fillRect/>
          </a:stretch>
        </p:blipFill>
        <p:spPr bwMode="auto">
          <a:xfrm>
            <a:off x="251594" y="404664"/>
            <a:ext cx="352831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Imagem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636912"/>
            <a:ext cx="338437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CaixaDeTexto 16"/>
          <p:cNvSpPr txBox="1"/>
          <p:nvPr/>
        </p:nvSpPr>
        <p:spPr>
          <a:xfrm>
            <a:off x="3779912" y="0"/>
            <a:ext cx="5796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</a:rPr>
              <a:t>Encontramos diversidade que </a:t>
            </a:r>
          </a:p>
          <a:p>
            <a:r>
              <a:rPr lang="pt-BR" sz="2800" dirty="0" smtClean="0">
                <a:solidFill>
                  <a:schemeClr val="bg1"/>
                </a:solidFill>
              </a:rPr>
              <a:t>expressam desigualdades.....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5" name="Picture 2" descr="http://hotsites.vitoria.es.gov.br/op/wp-content/uploads/2011/09/20110923_paandorinhas_as_4_edi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1960" y="836712"/>
            <a:ext cx="4211960" cy="2387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 avaliação externa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As equipes avaliadas: receptivas a avaliação x desconhecimento sobre o processo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Comprovação da documentação: pasta PMAQ segue a rota dos avaliadores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Usuários entrevistados: receio de perder  a consulta; receio de prejudicar e perder a equipe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Perdas: unidades sem usuários; dias e horários específicos para atender usuários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Primeiras impressões....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467544" y="1745432"/>
            <a:ext cx="8229600" cy="5112568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Heterogeneidade e desigualdade no acesso e no uso dos serviços de atenção primária;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Diferenças são intra municipais, estaduais e regionais.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As piores condições de acesso e qualidade da atenção básica  seguem o mapa da desigualdade social do nosso pais.</a:t>
            </a:r>
          </a:p>
          <a:p>
            <a:pPr>
              <a:buNone/>
            </a:pPr>
            <a:endParaRPr lang="pt-B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Desafios atuais....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Fechamento do processo de validação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Banco de dados: privilegiar uma base nacional e evitar a pulverização do banco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Definição de estratégias para análise e divulgação dos  resultados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O tamanho da encomenda......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70719708"/>
              </p:ext>
            </p:extLst>
          </p:nvPr>
        </p:nvGraphicFramePr>
        <p:xfrm>
          <a:off x="539552" y="1556792"/>
          <a:ext cx="7992887" cy="5472608"/>
        </p:xfrm>
        <a:graphic>
          <a:graphicData uri="http://schemas.openxmlformats.org/presentationml/2006/ole">
            <p:oleObj spid="_x0000_s1033" name="Documento" r:id="rId3" imgW="5275565" imgH="2525461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49733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1.gstatic.com/images?q=tbn:ANd9GcSeZIe6oLYBcIpB9tOX3DFIOPtlOqvZIiyqci4ZpxyciBHMWncYd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36912"/>
            <a:ext cx="1500198" cy="2068852"/>
          </a:xfrm>
          <a:prstGeom prst="rect">
            <a:avLst/>
          </a:prstGeom>
          <a:noFill/>
        </p:spPr>
      </p:pic>
      <p:pic>
        <p:nvPicPr>
          <p:cNvPr id="1028" name="Picture 4" descr="http://cdn.mundodastribos.com/wp-admin/uploads/2010/09/ufam-2011-pos-gradua%C3%A7ao-mestrado-e-doutorado-gratuito-am-mana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797152"/>
            <a:ext cx="1714512" cy="1752446"/>
          </a:xfrm>
          <a:prstGeom prst="rect">
            <a:avLst/>
          </a:prstGeom>
          <a:noFill/>
        </p:spPr>
      </p:pic>
      <p:pic>
        <p:nvPicPr>
          <p:cNvPr id="1030" name="Picture 6" descr="http://t3.gstatic.com/images?q=tbn:ANd9GcSM7JJjZVEknDCb6akNhmbUeO8jsnASsuYpXuJVNKBi-MF5HU9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6134" y="2847494"/>
            <a:ext cx="2257425" cy="1828510"/>
          </a:xfrm>
          <a:prstGeom prst="rect">
            <a:avLst/>
          </a:prstGeom>
          <a:noFill/>
        </p:spPr>
      </p:pic>
      <p:pic>
        <p:nvPicPr>
          <p:cNvPr id="1032" name="Picture 8" descr="http://1.bp.blogspot.com/-s5MAe5u9Z4A/T_jobgkPZ0I/AAAAAAAAEGU/JyqC4CWxf_o/s1600/cursos-da-uf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221088"/>
            <a:ext cx="2500330" cy="1223202"/>
          </a:xfrm>
          <a:prstGeom prst="rect">
            <a:avLst/>
          </a:prstGeom>
          <a:noFill/>
        </p:spPr>
      </p:pic>
      <p:pic>
        <p:nvPicPr>
          <p:cNvPr id="1033" name="Picture 9" descr="C:\Documents and Settings\marciafausto\Meus documentos\Minhas imagens\UFES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5013176"/>
            <a:ext cx="1706108" cy="1590514"/>
          </a:xfrm>
          <a:prstGeom prst="rect">
            <a:avLst/>
          </a:prstGeom>
          <a:noFill/>
        </p:spPr>
      </p:pic>
      <p:pic>
        <p:nvPicPr>
          <p:cNvPr id="1034" name="Picture 10" descr="C:\Documents and Settings\marciafausto\Meus documentos\Minhas imagens\UF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4797152"/>
            <a:ext cx="1641477" cy="1855678"/>
          </a:xfrm>
          <a:prstGeom prst="rect">
            <a:avLst/>
          </a:prstGeom>
          <a:noFill/>
        </p:spPr>
      </p:pic>
      <p:pic>
        <p:nvPicPr>
          <p:cNvPr id="1036" name="Picture 12" descr="http://3.bp.blogspot.com/-l21bZ6bNggk/TujmWat51wI/AAAAAAAAALc/aMHJJ-_w7SE/s1600/Ses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528" y="2636912"/>
            <a:ext cx="1786520" cy="2073982"/>
          </a:xfrm>
          <a:prstGeom prst="rect">
            <a:avLst/>
          </a:prstGeom>
          <a:noFill/>
        </p:spPr>
      </p:pic>
      <p:pic>
        <p:nvPicPr>
          <p:cNvPr id="1042" name="Picture 18" descr="http://www.uff.br/VISA/logoUFF1Eazul%5B1%5D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2780928"/>
            <a:ext cx="2643206" cy="1334602"/>
          </a:xfrm>
          <a:prstGeom prst="rect">
            <a:avLst/>
          </a:prstGeom>
          <a:noFill/>
        </p:spPr>
      </p:pic>
      <p:pic>
        <p:nvPicPr>
          <p:cNvPr id="13" name="Picture 11" descr="imagem 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732" y="5517232"/>
            <a:ext cx="3500764" cy="10081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07904" y="332656"/>
            <a:ext cx="4536504" cy="10801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 descr="C:\Users\MárciaFausto\Pictures\Fiocruz Amazônia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07904" y="1556792"/>
            <a:ext cx="4608512" cy="1152128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096344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2448272" cy="562074"/>
          </a:xfrm>
        </p:spPr>
        <p:txBody>
          <a:bodyPr>
            <a:noAutofit/>
          </a:bodyPr>
          <a:lstStyle/>
          <a:p>
            <a:pPr algn="l"/>
            <a:r>
              <a:rPr lang="pt-BR" sz="3600" b="1" dirty="0" smtClean="0">
                <a:solidFill>
                  <a:schemeClr val="bg1"/>
                </a:solidFill>
              </a:rPr>
              <a:t>Seleção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2736"/>
            <a:ext cx="3384376" cy="5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51520" y="4221088"/>
            <a:ext cx="5400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 Contextualização: PNAB e PMAQ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 Função dos supervisores e entrevistadores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 Instrumento:  organização, temas e conceitos</a:t>
            </a:r>
          </a:p>
          <a:p>
            <a:pPr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  O aplicativo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1520" y="1052736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 smtClean="0">
                <a:solidFill>
                  <a:schemeClr val="bg1"/>
                </a:solidFill>
              </a:rPr>
              <a:t>Chamada pública para seleção/contratação de supervisores e entrevistadores: nível superior com formação e  experiência na área de saúde/atenção primária/Saúde da Família; Carga  horária 40h</a:t>
            </a:r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51520" y="3573016"/>
            <a:ext cx="324036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>
              <a:spcBef>
                <a:spcPct val="0"/>
              </a:spcBef>
            </a:pPr>
            <a:r>
              <a:rPr lang="pt-BR" sz="4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Treinamento</a:t>
            </a:r>
          </a:p>
        </p:txBody>
      </p:sp>
    </p:spTree>
    <p:extLst>
      <p:ext uri="{BB962C8B-B14F-4D97-AF65-F5344CB8AC3E}">
        <p14:creationId xmlns="" xmlns:p14="http://schemas.microsoft.com/office/powerpoint/2010/main" val="352673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 Equipe</a:t>
            </a:r>
            <a:endParaRPr lang="pt-BR" dirty="0">
              <a:solidFill>
                <a:schemeClr val="bg1"/>
              </a:solidFill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647700" y="1628800"/>
          <a:ext cx="8244780" cy="5229200"/>
        </p:xfrm>
        <a:graphic>
          <a:graphicData uri="http://schemas.openxmlformats.org/presentationml/2006/ole">
            <p:oleObj spid="_x0000_s18434" name="Documento" r:id="rId3" imgW="5243881" imgH="240717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99592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Planejamento das rotas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23528" y="1556792"/>
            <a:ext cx="882047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3200" dirty="0" smtClean="0">
                <a:solidFill>
                  <a:schemeClr val="bg1"/>
                </a:solidFill>
              </a:rPr>
              <a:t>Planilha DAB-MS/Coordenação local/SES/SMS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3200" dirty="0" smtClean="0">
                <a:solidFill>
                  <a:schemeClr val="bg1"/>
                </a:solidFill>
              </a:rPr>
              <a:t>As estratégias para organização do TC obedeceram a um desenho pactuado, respeitando as peculiaridades  de cada estado.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3200" dirty="0" smtClean="0">
                <a:solidFill>
                  <a:schemeClr val="bg1"/>
                </a:solidFill>
              </a:rPr>
              <a:t>Região Norte-  grandes distâncias e  precariedade dos sistemas de transporte e comunicação. 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t-BR" sz="3200" dirty="0" smtClean="0">
                <a:solidFill>
                  <a:schemeClr val="bg1"/>
                </a:solidFill>
              </a:rPr>
              <a:t>Paraná –  áreas rurais remotas</a:t>
            </a:r>
          </a:p>
        </p:txBody>
      </p:sp>
    </p:spTree>
    <p:extLst>
      <p:ext uri="{BB962C8B-B14F-4D97-AF65-F5344CB8AC3E}">
        <p14:creationId xmlns="" xmlns:p14="http://schemas.microsoft.com/office/powerpoint/2010/main" val="20049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Trabalho de campo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Parceria com SES e COSEMS 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Contato </a:t>
            </a:r>
            <a:r>
              <a:rPr lang="pt-BR" dirty="0" smtClean="0">
                <a:solidFill>
                  <a:schemeClr val="bg1"/>
                </a:solidFill>
              </a:rPr>
              <a:t>com os municípios: planejamento das rotas, acordos pactuados, agendamento da visita;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Entrada </a:t>
            </a:r>
            <a:r>
              <a:rPr lang="pt-BR" dirty="0" smtClean="0">
                <a:solidFill>
                  <a:schemeClr val="bg1"/>
                </a:solidFill>
              </a:rPr>
              <a:t>no </a:t>
            </a:r>
            <a:r>
              <a:rPr lang="pt-BR" dirty="0" smtClean="0">
                <a:solidFill>
                  <a:schemeClr val="bg1"/>
                </a:solidFill>
              </a:rPr>
              <a:t>campo:  capitais e cidades </a:t>
            </a:r>
            <a:r>
              <a:rPr lang="pt-BR" dirty="0" err="1" smtClean="0">
                <a:solidFill>
                  <a:schemeClr val="bg1"/>
                </a:solidFill>
              </a:rPr>
              <a:t>pólo</a:t>
            </a:r>
            <a:r>
              <a:rPr lang="pt-BR" dirty="0" smtClean="0">
                <a:solidFill>
                  <a:schemeClr val="bg1"/>
                </a:solidFill>
              </a:rPr>
              <a:t> (PR)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Mudanças  na versão do aplicativo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Prazo de 3 meses para a avaliação externa e 5 meses para o censo</a:t>
            </a:r>
            <a:endParaRPr lang="pt-BR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7624" y="5805264"/>
            <a:ext cx="1408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367240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C:\Users\MárciaFausto\Documents\Apresentações\Fotos Tocantins\DSC015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052736"/>
            <a:ext cx="4248473" cy="2664295"/>
          </a:xfrm>
          <a:prstGeom prst="rect">
            <a:avLst/>
          </a:prstGeom>
          <a:noFill/>
        </p:spPr>
      </p:pic>
      <p:pic>
        <p:nvPicPr>
          <p:cNvPr id="24580" name="Picture 4" descr="C:\Users\MárciaFausto\Documents\Apresentações\Fotos Tocantins\DSC015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861048"/>
            <a:ext cx="4043425" cy="2880320"/>
          </a:xfrm>
          <a:prstGeom prst="rect">
            <a:avLst/>
          </a:prstGeom>
          <a:noFill/>
        </p:spPr>
      </p:pic>
      <p:pic>
        <p:nvPicPr>
          <p:cNvPr id="24581" name="Picture 5" descr="C:\Users\MárciaFausto\Documents\Apresentações\Fotos Amazonas\P708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933056"/>
            <a:ext cx="3995936" cy="2808312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89085" y="-27384"/>
            <a:ext cx="7158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chemeClr val="bg1"/>
                </a:solidFill>
              </a:rPr>
              <a:t>Chegar as unidades básicas de saúde </a:t>
            </a:r>
          </a:p>
          <a:p>
            <a:r>
              <a:rPr lang="pt-BR" sz="3600" dirty="0" smtClean="0">
                <a:solidFill>
                  <a:schemeClr val="bg1"/>
                </a:solidFill>
              </a:rPr>
              <a:t>nem sempre foi fácil.....</a:t>
            </a:r>
            <a:endParaRPr lang="pt-BR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 potência do trabalho de campo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Experiência exitosa, de grande aprendizado: aproximação  entre os objetivos da gestão e os objetivos acadêmicos;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Ação cooperativa entre gestores, professores, pesquisadores, alunos e ex alunos;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Grande oportunidade de formação </a:t>
            </a:r>
            <a:r>
              <a:rPr lang="pt-BR" i="1" dirty="0" smtClean="0">
                <a:solidFill>
                  <a:schemeClr val="bg1"/>
                </a:solidFill>
              </a:rPr>
              <a:t>in loco.</a:t>
            </a:r>
            <a:endParaRPr lang="pt-BR" dirty="0" smtClean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</TotalTime>
  <Words>369</Words>
  <Application>Microsoft Office PowerPoint</Application>
  <PresentationFormat>Apresentação na tela (4:3)</PresentationFormat>
  <Paragraphs>46</Paragraphs>
  <Slides>13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5" baseType="lpstr">
      <vt:lpstr>Tema do Office</vt:lpstr>
      <vt:lpstr>Documento</vt:lpstr>
      <vt:lpstr>Slide 1</vt:lpstr>
      <vt:lpstr>O tamanho da encomenda......</vt:lpstr>
      <vt:lpstr>Slide 3</vt:lpstr>
      <vt:lpstr>Seleção</vt:lpstr>
      <vt:lpstr>A Equipe</vt:lpstr>
      <vt:lpstr>Planejamento das rotas</vt:lpstr>
      <vt:lpstr>Trabalho de campo</vt:lpstr>
      <vt:lpstr>Slide 8</vt:lpstr>
      <vt:lpstr>A potência do trabalho de campo</vt:lpstr>
      <vt:lpstr>Slide 10</vt:lpstr>
      <vt:lpstr>A avaliação externa</vt:lpstr>
      <vt:lpstr>Primeiras impressões....</vt:lpstr>
      <vt:lpstr>Desafios atuais....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MárciaFausto</cp:lastModifiedBy>
  <cp:revision>98</cp:revision>
  <dcterms:created xsi:type="dcterms:W3CDTF">2012-09-23T17:52:18Z</dcterms:created>
  <dcterms:modified xsi:type="dcterms:W3CDTF">2012-11-17T16:07:54Z</dcterms:modified>
</cp:coreProperties>
</file>